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85" r:id="rId16"/>
    <p:sldId id="266" r:id="rId17"/>
    <p:sldId id="284" r:id="rId18"/>
    <p:sldId id="268" r:id="rId19"/>
    <p:sldId id="287" r:id="rId20"/>
    <p:sldId id="271" r:id="rId21"/>
    <p:sldId id="273" r:id="rId22"/>
    <p:sldId id="274" r:id="rId23"/>
    <p:sldId id="286" r:id="rId24"/>
    <p:sldId id="281" r:id="rId25"/>
    <p:sldId id="278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250" autoAdjust="0"/>
  </p:normalViewPr>
  <p:slideViewPr>
    <p:cSldViewPr>
      <p:cViewPr varScale="1">
        <p:scale>
          <a:sx n="103" d="100"/>
          <a:sy n="103" d="100"/>
        </p:scale>
        <p:origin x="17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u="sng"/>
              <a:t>Структура прихода и примања</a:t>
            </a:r>
            <a:endParaRPr lang="en-US" b="1" u="sng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19-4469-8DAE-5B4828E74B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19-4469-8DAE-5B4828E74B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19-4469-8DAE-5B4828E74B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19-4469-8DAE-5B4828E74B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019-4469-8DAE-5B4828E74B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019-4469-8DAE-5B4828E74BBF}"/>
              </c:ext>
            </c:extLst>
          </c:dPt>
          <c:dLbls>
            <c:dLbl>
              <c:idx val="0"/>
              <c:layout>
                <c:manualLayout>
                  <c:x val="-1.4196361048089327E-2"/>
                  <c:y val="0.16391119345375946"/>
                </c:manualLayout>
              </c:layout>
              <c:tx>
                <c:rich>
                  <a:bodyPr/>
                  <a:lstStyle/>
                  <a:p>
                    <a:fld id="{ACACDE21-6EF7-4DFE-B5CD-81BA825A05FC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64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19-4469-8DAE-5B4828E74BBF}"/>
                </c:ext>
              </c:extLst>
            </c:dLbl>
            <c:dLbl>
              <c:idx val="1"/>
              <c:layout>
                <c:manualLayout>
                  <c:x val="-7.3583829756257352E-2"/>
                  <c:y val="0.11750872317430909"/>
                </c:manualLayout>
              </c:layout>
              <c:tx>
                <c:rich>
                  <a:bodyPr/>
                  <a:lstStyle/>
                  <a:p>
                    <a:fld id="{A9705670-4728-4208-A250-DC381733A65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21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19-4469-8DAE-5B4828E74BBF}"/>
                </c:ext>
              </c:extLst>
            </c:dLbl>
            <c:dLbl>
              <c:idx val="2"/>
              <c:layout>
                <c:manualLayout>
                  <c:x val="-3.1010923326417788E-2"/>
                  <c:y val="-0.1808810251659719"/>
                </c:manualLayout>
              </c:layout>
              <c:tx>
                <c:rich>
                  <a:bodyPr/>
                  <a:lstStyle/>
                  <a:p>
                    <a:fld id="{420FAFBB-13CC-458D-AA28-EECACB16C384}" type="CATEGORYNAME">
                      <a:rPr lang="sr-Cyrl-RS" smtClean="0"/>
                      <a:pPr/>
                      <a:t>[CATEGORY NAME]</a:t>
                    </a:fld>
                    <a:r>
                      <a:rPr lang="sr-Cyrl-RS" dirty="0" smtClean="0"/>
                      <a:t> </a:t>
                    </a:r>
                    <a:r>
                      <a:rPr lang="sr-Cyrl-RS" baseline="0" dirty="0" smtClean="0"/>
                      <a:t>11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19-4469-8DAE-5B4828E74BBF}"/>
                </c:ext>
              </c:extLst>
            </c:dLbl>
            <c:dLbl>
              <c:idx val="3"/>
              <c:layout>
                <c:manualLayout>
                  <c:x val="-1.2284596936939124E-2"/>
                  <c:y val="-9.6173166589470435E-2"/>
                </c:manualLayout>
              </c:layout>
              <c:tx>
                <c:rich>
                  <a:bodyPr/>
                  <a:lstStyle/>
                  <a:p>
                    <a:fld id="{0A78DECD-91C2-4070-9379-1768D2042A59}" type="CATEGORYNAME">
                      <a:rPr lang="ru-RU" smtClean="0"/>
                      <a:pPr/>
                      <a:t>[CATEGORY NAME]</a:t>
                    </a:fld>
                    <a:r>
                      <a:rPr lang="ru-RU" dirty="0" smtClean="0"/>
                      <a:t> </a:t>
                    </a:r>
                    <a:r>
                      <a:rPr lang="ru-RU" baseline="0" dirty="0" smtClean="0"/>
                      <a:t>4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19-4469-8DAE-5B4828E74BBF}"/>
                </c:ext>
              </c:extLst>
            </c:dLbl>
            <c:dLbl>
              <c:idx val="4"/>
              <c:layout>
                <c:manualLayout>
                  <c:x val="0.30446404523009341"/>
                  <c:y val="1.61699552261849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019-4469-8DAE-5B4828E74BBF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19-4469-8DAE-5B4828E74BBF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1032</c:v>
                </c:pt>
                <c:pt idx="1">
                  <c:v>136</c:v>
                </c:pt>
                <c:pt idx="2">
                  <c:v>175</c:v>
                </c:pt>
                <c:pt idx="3">
                  <c:v>357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19-4469-8DAE-5B4828E74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u="sng"/>
              <a:t>Структура расхода и издатака</a:t>
            </a:r>
            <a:endParaRPr lang="en-US" b="1" u="sng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1E-4CCC-A318-8A79993FCD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1E-4CCC-A318-8A79993FCD6D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1E-4CCC-A318-8A79993FCD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1E-4CCC-A318-8A79993FCD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1E-4CCC-A318-8A79993FCD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11E-4CCC-A318-8A79993FCD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11E-4CCC-A318-8A79993FCD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11E-4CCC-A318-8A79993FCD6D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86E-2"/>
                </c:manualLayout>
              </c:layout>
              <c:tx>
                <c:rich>
                  <a:bodyPr/>
                  <a:lstStyle/>
                  <a:p>
                    <a:fld id="{42B0B832-42F7-493A-AD84-7EF43BB6FE5D}" type="CATEGORYNAME">
                      <a:rPr lang="sr-Cyrl-RS" smtClean="0"/>
                      <a:pPr/>
                      <a:t>[CATEGORY NAME]</a:t>
                    </a:fld>
                    <a:r>
                      <a:rPr lang="sr-Cyrl-RS" baseline="0" dirty="0" smtClean="0"/>
                      <a:t>
11,89%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1E-4CCC-A318-8A79993FCD6D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fld id="{E0743A0C-7991-4366-BCCC-8667A4C0A625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30,05%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1E-4CCC-A318-8A79993FCD6D}"/>
                </c:ext>
              </c:extLst>
            </c:dLbl>
            <c:dLbl>
              <c:idx val="2"/>
              <c:layout>
                <c:manualLayout>
                  <c:x val="-8.4232152028762192E-2"/>
                  <c:y val="2.5098039215686273E-2"/>
                </c:manualLayout>
              </c:layout>
              <c:tx>
                <c:rich>
                  <a:bodyPr/>
                  <a:lstStyle/>
                  <a:p>
                    <a:fld id="{075F3AB3-B157-42C1-A774-AB2DB67E72A9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1,18%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1E-4CCC-A318-8A79993FCD6D}"/>
                </c:ext>
              </c:extLst>
            </c:dLbl>
            <c:dLbl>
              <c:idx val="3"/>
              <c:layout>
                <c:manualLayout>
                  <c:x val="-8.6286594761171037E-2"/>
                  <c:y val="3.7647058823529408E-2"/>
                </c:manualLayout>
              </c:layout>
              <c:tx>
                <c:rich>
                  <a:bodyPr/>
                  <a:lstStyle/>
                  <a:p>
                    <a:fld id="{59D287E4-7C5C-4F31-B43C-0ADFA4973146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9,39%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11E-4CCC-A318-8A79993FCD6D}"/>
                </c:ext>
              </c:extLst>
            </c:dLbl>
            <c:dLbl>
              <c:idx val="4"/>
              <c:layout>
                <c:manualLayout>
                  <c:x val="-4.3143297380585519E-2"/>
                  <c:y val="-3.7647058823529408E-2"/>
                </c:manualLayout>
              </c:layout>
              <c:tx>
                <c:rich>
                  <a:bodyPr/>
                  <a:lstStyle/>
                  <a:p>
                    <a:fld id="{3AA3EBDE-2BC9-46CF-ABE0-4B136215D77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6,09%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11E-4CCC-A318-8A79993FCD6D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fld id="{846520F4-C941-46F2-B5E9-EBF2FF1AB4A9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14,77%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11E-4CCC-A318-8A79993FCD6D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fld id="{9BDC3480-9514-40E2-B7F3-B1FD8B48DFE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26%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11E-4CCC-A318-8A79993FCD6D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fld id="{7B9C9E3A-334C-4BA3-888D-513B804FE807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0,59%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11E-4CCC-A318-8A79993FCD6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209</c:v>
                </c:pt>
                <c:pt idx="1">
                  <c:v>532</c:v>
                </c:pt>
                <c:pt idx="2">
                  <c:v>18</c:v>
                </c:pt>
                <c:pt idx="3">
                  <c:v>203</c:v>
                </c:pt>
                <c:pt idx="4">
                  <c:v>69</c:v>
                </c:pt>
                <c:pt idx="5">
                  <c:v>315</c:v>
                </c:pt>
                <c:pt idx="6">
                  <c:v>321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11E-4CCC-A318-8A79993FC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07-44AC-8FE5-8DBE7E284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07-44AC-8FE5-8DBE7E2841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07-44AC-8FE5-8DBE7E2841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07-44AC-8FE5-8DBE7E2841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C07-44AC-8FE5-8DBE7E2841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C07-44AC-8FE5-8DBE7E2841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C07-44AC-8FE5-8DBE7E2841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C07-44AC-8FE5-8DBE7E2841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C07-44AC-8FE5-8DBE7E28417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C07-44AC-8FE5-8DBE7E28417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C07-44AC-8FE5-8DBE7E28417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C07-44AC-8FE5-8DBE7E28417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C07-44AC-8FE5-8DBE7E28417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1C07-44AC-8FE5-8DBE7E28417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1C07-44AC-8FE5-8DBE7E28417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1C07-44AC-8FE5-8DBE7E28417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1C07-44AC-8FE5-8DBE7E28417D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7-44AC-8FE5-8DBE7E28417D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fld id="{E9855E0B-170C-4931-AD4F-2FB3AA3D625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2,88%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07-44AC-8FE5-8DBE7E28417D}"/>
                </c:ext>
              </c:extLst>
            </c:dLbl>
            <c:dLbl>
              <c:idx val="2"/>
              <c:layout>
                <c:manualLayout>
                  <c:x val="0.15077202543142584"/>
                  <c:y val="-0.24603174603174602"/>
                </c:manualLayout>
              </c:layout>
              <c:tx>
                <c:rich>
                  <a:bodyPr/>
                  <a:lstStyle/>
                  <a:p>
                    <a:fld id="{F65CC309-5733-4A35-98D3-FF865085F16F}" type="CATEGORYNAME">
                      <a:rPr lang="sr-Cyrl-RS" smtClean="0"/>
                      <a:pPr/>
                      <a:t>[CATEGORY NAME]</a:t>
                    </a:fld>
                    <a:r>
                      <a:rPr lang="sr-Cyrl-RS" baseline="0" dirty="0" smtClean="0"/>
                      <a:t>
26,34%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07-44AC-8FE5-8DBE7E28417D}"/>
                </c:ext>
              </c:extLst>
            </c:dLbl>
            <c:dLbl>
              <c:idx val="3"/>
              <c:layout>
                <c:manualLayout>
                  <c:x val="0.1282418989179486"/>
                  <c:y val="-0.18253968253968253"/>
                </c:manualLayout>
              </c:layout>
              <c:tx>
                <c:rich>
                  <a:bodyPr/>
                  <a:lstStyle/>
                  <a:p>
                    <a:fld id="{7C782EDA-24BD-459C-98B3-A8E1F26943D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0,84%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C07-44AC-8FE5-8DBE7E28417D}"/>
                </c:ext>
              </c:extLst>
            </c:dLbl>
            <c:dLbl>
              <c:idx val="4"/>
              <c:layout>
                <c:manualLayout>
                  <c:x val="0.11080835603996367"/>
                  <c:y val="-4.4973544973544922E-2"/>
                </c:manualLayout>
              </c:layout>
              <c:tx>
                <c:rich>
                  <a:bodyPr/>
                  <a:lstStyle/>
                  <a:p>
                    <a:fld id="{0CF28508-56A3-40A3-98D4-D4D93F374D44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1,61%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C07-44AC-8FE5-8DBE7E28417D}"/>
                </c:ext>
              </c:extLst>
            </c:dLbl>
            <c:dLbl>
              <c:idx val="5"/>
              <c:layout>
                <c:manualLayout>
                  <c:x val="6.9028156221616718E-2"/>
                  <c:y val="7.1428571428571425E-2"/>
                </c:manualLayout>
              </c:layout>
              <c:tx>
                <c:rich>
                  <a:bodyPr/>
                  <a:lstStyle/>
                  <a:p>
                    <a:fld id="{89C71295-3007-4CBB-9B79-7635030540D4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1,07%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C07-44AC-8FE5-8DBE7E28417D}"/>
                </c:ext>
              </c:extLst>
            </c:dLbl>
            <c:dLbl>
              <c:idx val="6"/>
              <c:layout>
                <c:manualLayout>
                  <c:x val="7.6294277929155177E-2"/>
                  <c:y val="0.28835978835978826"/>
                </c:manualLayout>
              </c:layout>
              <c:tx>
                <c:rich>
                  <a:bodyPr/>
                  <a:lstStyle/>
                  <a:p>
                    <a:fld id="{12DFF041-D79C-4683-976A-E65FFD7362B4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3,61%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C07-44AC-8FE5-8DBE7E28417D}"/>
                </c:ext>
              </c:extLst>
            </c:dLbl>
            <c:dLbl>
              <c:idx val="7"/>
              <c:layout>
                <c:manualLayout>
                  <c:x val="-6.5395095367847544E-2"/>
                  <c:y val="0.20285485147689872"/>
                </c:manualLayout>
              </c:layout>
              <c:tx>
                <c:rich>
                  <a:bodyPr/>
                  <a:lstStyle/>
                  <a:p>
                    <a:fld id="{E7D291F5-1064-4B8E-8AA4-C167DD76B759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10,31%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C07-44AC-8FE5-8DBE7E28417D}"/>
                </c:ext>
              </c:extLst>
            </c:dLbl>
            <c:dLbl>
              <c:idx val="8"/>
              <c:layout>
                <c:manualLayout>
                  <c:x val="-0.192552225249773"/>
                  <c:y val="0.12698412698412678"/>
                </c:manualLayout>
              </c:layout>
              <c:tx>
                <c:rich>
                  <a:bodyPr/>
                  <a:lstStyle/>
                  <a:p>
                    <a:fld id="{F52D5112-817B-4FB7-A7EE-5366D1138556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C07-44AC-8FE5-8DBE7E28417D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fld id="{A9956ABF-C0C4-40A7-A80D-B01D7E8D885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C07-44AC-8FE5-8DBE7E28417D}"/>
                </c:ext>
              </c:extLst>
            </c:dLbl>
            <c:dLbl>
              <c:idx val="10"/>
              <c:layout>
                <c:manualLayout>
                  <c:x val="-0.23251589464123523"/>
                  <c:y val="-2.6455026455026454E-3"/>
                </c:manualLayout>
              </c:layout>
              <c:tx>
                <c:rich>
                  <a:bodyPr/>
                  <a:lstStyle/>
                  <a:p>
                    <a:fld id="{62F131AD-87E7-4CBD-A6BA-238134EC6633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1C07-44AC-8FE5-8DBE7E28417D}"/>
                </c:ext>
              </c:extLst>
            </c:dLbl>
            <c:dLbl>
              <c:idx val="11"/>
              <c:layout>
                <c:manualLayout>
                  <c:x val="-0.22888283378746593"/>
                  <c:y val="-0.10582010582010581"/>
                </c:manualLayout>
              </c:layout>
              <c:tx>
                <c:rich>
                  <a:bodyPr/>
                  <a:lstStyle/>
                  <a:p>
                    <a:fld id="{1D98BEED-7D57-4090-953F-67E05889AB9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1,53%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1C07-44AC-8FE5-8DBE7E28417D}"/>
                </c:ext>
              </c:extLst>
            </c:dLbl>
            <c:dLbl>
              <c:idx val="12"/>
              <c:layout>
                <c:manualLayout>
                  <c:x val="-0.20163487738419619"/>
                  <c:y val="-0.20899470899470898"/>
                </c:manualLayout>
              </c:layout>
              <c:tx>
                <c:rich>
                  <a:bodyPr/>
                  <a:lstStyle/>
                  <a:p>
                    <a:fld id="{3501DBB0-3BF6-45A6-9A57-143ABF60F5C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2,43%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1C07-44AC-8FE5-8DBE7E28417D}"/>
                </c:ext>
              </c:extLst>
            </c:dLbl>
            <c:dLbl>
              <c:idx val="13"/>
              <c:layout>
                <c:manualLayout>
                  <c:x val="-0.17419768714196829"/>
                  <c:y val="-0.26455026455026459"/>
                </c:manualLayout>
              </c:layout>
              <c:tx>
                <c:rich>
                  <a:bodyPr/>
                  <a:lstStyle/>
                  <a:p>
                    <a:fld id="{915ABBDF-8DAA-4631-8804-963BE971AB8F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6,28%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1C07-44AC-8FE5-8DBE7E28417D}"/>
                </c:ext>
              </c:extLst>
            </c:dLbl>
            <c:dLbl>
              <c:idx val="14"/>
              <c:layout>
                <c:manualLayout>
                  <c:x val="-0.17275118539337897"/>
                  <c:y val="-0.19576719576719576"/>
                </c:manualLayout>
              </c:layout>
              <c:tx>
                <c:rich>
                  <a:bodyPr/>
                  <a:lstStyle/>
                  <a:p>
                    <a:fld id="{861497FE-A90F-4FCE-9EC4-08B408B85E1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22,71%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1C07-44AC-8FE5-8DBE7E28417D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fld id="{AC9F3008-7219-4503-AE01-3731E3DC84F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3,30%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1C07-44AC-8FE5-8DBE7E28417D}"/>
                </c:ext>
              </c:extLst>
            </c:dLbl>
            <c:dLbl>
              <c:idx val="16"/>
              <c:layout>
                <c:manualLayout>
                  <c:x val="3.4514078110808359E-2"/>
                  <c:y val="-0.1984126984126984"/>
                </c:manualLayout>
              </c:layout>
              <c:tx>
                <c:rich>
                  <a:bodyPr/>
                  <a:lstStyle/>
                  <a:p>
                    <a:fld id="{E50B9921-16B3-4A10-9F99-B6895886574A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 smtClean="0"/>
                      <a:t>
0,64%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1C07-44AC-8FE5-8DBE7E28417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1">
                  <c:v>60</c:v>
                </c:pt>
                <c:pt idx="2">
                  <c:v>276</c:v>
                </c:pt>
                <c:pt idx="3">
                  <c:v>17</c:v>
                </c:pt>
                <c:pt idx="4">
                  <c:v>35</c:v>
                </c:pt>
                <c:pt idx="5">
                  <c:v>48</c:v>
                </c:pt>
                <c:pt idx="6">
                  <c:v>58</c:v>
                </c:pt>
                <c:pt idx="7">
                  <c:v>198</c:v>
                </c:pt>
                <c:pt idx="8">
                  <c:v>166</c:v>
                </c:pt>
                <c:pt idx="9">
                  <c:v>46</c:v>
                </c:pt>
                <c:pt idx="10">
                  <c:v>77</c:v>
                </c:pt>
                <c:pt idx="11">
                  <c:v>22</c:v>
                </c:pt>
                <c:pt idx="12">
                  <c:v>50</c:v>
                </c:pt>
                <c:pt idx="13">
                  <c:v>127</c:v>
                </c:pt>
                <c:pt idx="14">
                  <c:v>321</c:v>
                </c:pt>
                <c:pt idx="15">
                  <c:v>189</c:v>
                </c:pt>
                <c:pt idx="1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C07-44AC-8FE5-8DBE7E284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</a:t>
          </a:r>
          <a:r>
            <a:rPr lang="en-US" sz="1400" dirty="0" smtClean="0"/>
            <a:t>4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en-US" sz="1300" dirty="0" smtClean="0">
              <a:solidFill>
                <a:srgbClr val="FF0000"/>
              </a:solidFill>
            </a:rPr>
            <a:t>1.858.557.707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</a:t>
          </a:r>
          <a:r>
            <a:rPr lang="sr-Cyrl-RS"/>
            <a:t>ранијих </a:t>
          </a:r>
          <a:r>
            <a:rPr lang="sr-Cyrl-RS" smtClean="0"/>
            <a:t>година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извора </a:t>
          </a:r>
          <a:r>
            <a:rPr lang="en-US" dirty="0" smtClean="0">
              <a:solidFill>
                <a:srgbClr val="FF0000"/>
              </a:solidFill>
            </a:rPr>
            <a:t>319.267.279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en-US" dirty="0" smtClean="0">
              <a:solidFill>
                <a:srgbClr val="FF0000"/>
              </a:solidFill>
            </a:rPr>
            <a:t>1.539.290.428</a:t>
          </a:r>
          <a:endParaRPr lang="en-US" dirty="0">
            <a:solidFill>
              <a:srgbClr val="FF0000"/>
            </a:solidFill>
          </a:endParaRPr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0342" custScaleY="84618" custLinFactX="133761" custLinFactNeighborX="200000" custLinFactNeighborY="7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en-U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b="1" u="sng" dirty="0" smtClean="0">
              <a:solidFill>
                <a:srgbClr val="FFFF00"/>
              </a:solidFill>
            </a:rPr>
            <a:t>1.</a:t>
          </a:r>
          <a:r>
            <a:rPr lang="en-US" b="1" u="sng" dirty="0" smtClean="0">
              <a:solidFill>
                <a:srgbClr val="FFFF00"/>
              </a:solidFill>
            </a:rPr>
            <a:t>85</a:t>
          </a:r>
          <a:r>
            <a:rPr lang="sr-Cyrl-RS" b="1" u="sng" dirty="0" smtClean="0">
              <a:solidFill>
                <a:srgbClr val="FFFF00"/>
              </a:solidFill>
            </a:rPr>
            <a:t>милл</a:t>
          </a:r>
          <a:r>
            <a:rPr lang="sr-Cyrl-RS" b="1" u="sng" dirty="0" smtClean="0">
              <a:solidFill>
                <a:schemeClr val="tx1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en-US" b="1" dirty="0" smtClean="0">
              <a:solidFill>
                <a:srgbClr val="FFFF00"/>
              </a:solidFill>
            </a:rPr>
            <a:t>1.176.371.500</a:t>
          </a:r>
          <a:r>
            <a:rPr lang="sr-Cyrl-RS" b="1" dirty="0" smtClean="0">
              <a:solidFill>
                <a:schemeClr val="tx1"/>
              </a:solidFill>
            </a:rPr>
            <a:t>  </a:t>
          </a:r>
          <a:r>
            <a:rPr lang="sr-Cyrl-RS" dirty="0" smtClean="0">
              <a:solidFill>
                <a:srgbClr val="FF0000"/>
              </a:solidFill>
            </a:rPr>
            <a:t>  </a:t>
          </a:r>
          <a:r>
            <a:rPr lang="sr-Cyrl-RS" dirty="0" smtClean="0"/>
            <a:t>   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tx1"/>
              </a:solidFill>
            </a:rPr>
            <a:t>Трансфери </a:t>
          </a:r>
          <a:r>
            <a:rPr lang="en-US" b="1" dirty="0" smtClean="0">
              <a:solidFill>
                <a:srgbClr val="FFFF00"/>
              </a:solidFill>
            </a:rPr>
            <a:t>386.267.279</a:t>
          </a:r>
          <a:r>
            <a:rPr lang="sr-Latn-RS" dirty="0" smtClean="0">
              <a:solidFill>
                <a:srgbClr val="FFFF00"/>
              </a:solidFill>
            </a:rPr>
            <a:t>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</a:t>
          </a:r>
          <a:r>
            <a:rPr lang="en-US" dirty="0" smtClean="0">
              <a:solidFill>
                <a:srgbClr val="FFFF00"/>
              </a:solidFill>
            </a:rPr>
            <a:t>221.015.000 </a:t>
          </a:r>
          <a:r>
            <a:rPr lang="sr-Cyrl-RS" dirty="0" smtClean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</a:t>
          </a:r>
          <a:r>
            <a:rPr lang="en-US" dirty="0" smtClean="0">
              <a:solidFill>
                <a:srgbClr val="FFFF00"/>
              </a:solidFill>
            </a:rPr>
            <a:t>74.863.928</a:t>
          </a:r>
          <a:r>
            <a:rPr lang="sr-Cyrl-RS" dirty="0" smtClean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b="1" dirty="0" smtClean="0">
              <a:solidFill>
                <a:srgbClr val="FFFF00"/>
              </a:solidFill>
            </a:rPr>
            <a:t>20.000</a:t>
          </a:r>
          <a:r>
            <a:rPr lang="sr-Cyrl-RS" dirty="0" smtClean="0">
              <a:solidFill>
                <a:srgbClr val="FFFF00"/>
              </a:solidFill>
            </a:rPr>
            <a:t>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6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6" custRadScaleRad="102747" custRadScaleInc="2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en-US" dirty="0" smtClean="0">
              <a:solidFill>
                <a:srgbClr val="FFFF00"/>
              </a:solidFill>
            </a:rPr>
            <a:t>1.858.557.707</a:t>
          </a:r>
          <a:endParaRPr lang="en-US" dirty="0">
            <a:solidFill>
              <a:srgbClr val="FFFF00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100" dirty="0">
              <a:solidFill>
                <a:schemeClr val="bg1"/>
              </a:solidFill>
            </a:rPr>
            <a:t>Коришћење роба и </a:t>
          </a:r>
          <a:r>
            <a:rPr lang="ru-RU" sz="1100" dirty="0" smtClean="0">
              <a:solidFill>
                <a:srgbClr val="FFFF00"/>
              </a:solidFill>
            </a:rPr>
            <a:t>услуга</a:t>
          </a:r>
          <a:endParaRPr lang="en-US" sz="1100" dirty="0" smtClean="0">
            <a:solidFill>
              <a:srgbClr val="FFFF00"/>
            </a:solidFill>
          </a:endParaRPr>
        </a:p>
        <a:p>
          <a:r>
            <a:rPr lang="en-US" sz="1100" dirty="0" smtClean="0">
              <a:solidFill>
                <a:srgbClr val="FFFF00"/>
              </a:solidFill>
            </a:rPr>
            <a:t>558.470.337</a:t>
          </a:r>
          <a:r>
            <a:rPr lang="ru-RU" sz="1100" dirty="0" smtClean="0">
              <a:solidFill>
                <a:srgbClr val="FFFF00"/>
              </a:solidFill>
            </a:rPr>
            <a:t>динара</a:t>
          </a:r>
          <a:endParaRPr lang="en-US" sz="1100" dirty="0">
            <a:solidFill>
              <a:srgbClr val="FFFF00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Субвенције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22.000.000</a:t>
          </a:r>
          <a:r>
            <a:rPr lang="sr-Cyrl-RS" dirty="0" smtClean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Капитални </a:t>
          </a:r>
          <a:r>
            <a:rPr lang="sr-Cyrl-RS" sz="900" dirty="0" smtClean="0">
              <a:solidFill>
                <a:schemeClr val="bg1"/>
              </a:solidFill>
            </a:rPr>
            <a:t>издаци</a:t>
          </a:r>
          <a:r>
            <a:rPr lang="en-US" sz="900" dirty="0" smtClean="0">
              <a:solidFill>
                <a:schemeClr val="bg1"/>
              </a:solidFill>
            </a:rPr>
            <a:t> </a:t>
          </a:r>
          <a:r>
            <a:rPr lang="en-US" sz="900" dirty="0" smtClean="0">
              <a:solidFill>
                <a:srgbClr val="FFFF00"/>
              </a:solidFill>
            </a:rPr>
            <a:t>483.141.479 </a:t>
          </a:r>
          <a:r>
            <a:rPr lang="sr-Cyrl-RS" sz="900" dirty="0" smtClean="0">
              <a:solidFill>
                <a:srgbClr val="FFFF00"/>
              </a:solidFill>
            </a:rPr>
            <a:t>динара</a:t>
          </a:r>
          <a:endParaRPr lang="en-US" sz="900" dirty="0">
            <a:solidFill>
              <a:srgbClr val="FFFF00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Расходи за запослене </a:t>
          </a:r>
          <a:r>
            <a:rPr lang="en-US" sz="1100" dirty="0" smtClean="0">
              <a:solidFill>
                <a:srgbClr val="FFFF00"/>
              </a:solidFill>
            </a:rPr>
            <a:t>221.040.091</a:t>
          </a:r>
          <a:r>
            <a:rPr lang="sr-Cyrl-RS" sz="1100" dirty="0" smtClean="0">
              <a:solidFill>
                <a:srgbClr val="FFFF00"/>
              </a:solidFill>
            </a:rPr>
            <a:t> </a:t>
          </a:r>
          <a:r>
            <a:rPr lang="sr-Cyrl-RS" sz="1100" dirty="0">
              <a:solidFill>
                <a:srgbClr val="FFFF00"/>
              </a:solidFill>
            </a:rPr>
            <a:t>д</a:t>
          </a:r>
          <a:r>
            <a:rPr lang="sr-Cyrl-RS" sz="1100" dirty="0">
              <a:solidFill>
                <a:schemeClr val="bg1"/>
              </a:solidFill>
            </a:rPr>
            <a:t>инара</a:t>
          </a:r>
          <a:endParaRPr lang="en-US" sz="11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Социјална помоћ </a:t>
          </a:r>
          <a:r>
            <a:rPr lang="en-US" dirty="0" smtClean="0">
              <a:solidFill>
                <a:srgbClr val="FFFF00"/>
              </a:solidFill>
            </a:rPr>
            <a:t>113.250.000</a:t>
          </a:r>
          <a:r>
            <a:rPr lang="sr-Cyrl-RS" dirty="0" smtClean="0">
              <a:solidFill>
                <a:srgbClr val="FFFF00"/>
              </a:solidFill>
            </a:rPr>
            <a:t>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Дотације и трансфери </a:t>
          </a:r>
          <a:r>
            <a:rPr lang="en-US" sz="1100" dirty="0" smtClean="0">
              <a:solidFill>
                <a:srgbClr val="FFFF00"/>
              </a:solidFill>
            </a:rPr>
            <a:t>174.595.000</a:t>
          </a:r>
          <a:r>
            <a:rPr lang="sr-Cyrl-RS" sz="1100" dirty="0" smtClean="0">
              <a:solidFill>
                <a:srgbClr val="FFFF00"/>
              </a:solidFill>
            </a:rPr>
            <a:t> </a:t>
          </a:r>
          <a:r>
            <a:rPr lang="sr-Cyrl-RS" sz="1100" dirty="0">
              <a:solidFill>
                <a:srgbClr val="FFFF00"/>
              </a:solidFill>
            </a:rPr>
            <a:t>динара</a:t>
          </a:r>
          <a:endParaRPr lang="en-US" sz="1100" dirty="0">
            <a:solidFill>
              <a:srgbClr val="FFFF00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/>
      <dgm:t>
        <a:bodyPr/>
        <a:lstStyle/>
        <a:p>
          <a:pPr algn="ctr"/>
          <a:r>
            <a:rPr lang="sr-Cyrl-RS" sz="1100" dirty="0">
              <a:solidFill>
                <a:schemeClr val="bg1"/>
              </a:solidFill>
            </a:rPr>
            <a:t>Остали </a:t>
          </a:r>
          <a:r>
            <a:rPr lang="sr-Cyrl-RS" sz="1100" dirty="0" smtClean="0">
              <a:solidFill>
                <a:schemeClr val="bg1"/>
              </a:solidFill>
            </a:rPr>
            <a:t>расходи</a:t>
          </a:r>
          <a:r>
            <a:rPr lang="en-US" sz="1100" dirty="0" smtClean="0">
              <a:solidFill>
                <a:schemeClr val="bg1"/>
              </a:solidFill>
            </a:rPr>
            <a:t> </a:t>
          </a:r>
          <a:r>
            <a:rPr lang="sr-Cyrl-RS" sz="1100" dirty="0" smtClean="0">
              <a:solidFill>
                <a:schemeClr val="bg1"/>
              </a:solidFill>
            </a:rPr>
            <a:t>динара</a:t>
          </a:r>
          <a:r>
            <a:rPr lang="en-US" sz="1100" dirty="0" smtClean="0">
              <a:solidFill>
                <a:srgbClr val="FFFF00"/>
              </a:solidFill>
            </a:rPr>
            <a:t>.274.510.800</a:t>
          </a:r>
          <a:endParaRPr lang="en-US" sz="1100" dirty="0">
            <a:solidFill>
              <a:srgbClr val="FFFF00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Средства резерве </a:t>
          </a:r>
          <a:r>
            <a:rPr lang="sr-Cyrl-RS" sz="1100" dirty="0" smtClean="0">
              <a:solidFill>
                <a:srgbClr val="FFFF00"/>
              </a:solidFill>
            </a:rPr>
            <a:t>11</a:t>
          </a:r>
          <a:r>
            <a:rPr lang="en-US" sz="1100" dirty="0" smtClean="0">
              <a:solidFill>
                <a:srgbClr val="FFFF00"/>
              </a:solidFill>
            </a:rPr>
            <a:t>.</a:t>
          </a:r>
          <a:r>
            <a:rPr lang="sr-Cyrl-RS" sz="1100" dirty="0" smtClean="0">
              <a:solidFill>
                <a:srgbClr val="FFFF00"/>
              </a:solidFill>
            </a:rPr>
            <a:t>000</a:t>
          </a:r>
          <a:r>
            <a:rPr lang="en-US" sz="1100" dirty="0" smtClean="0">
              <a:solidFill>
                <a:srgbClr val="FFFF00"/>
              </a:solidFill>
            </a:rPr>
            <a:t>.</a:t>
          </a:r>
          <a:r>
            <a:rPr lang="sr-Cyrl-RS" sz="1100" dirty="0" smtClean="0">
              <a:solidFill>
                <a:srgbClr val="FFFF00"/>
              </a:solidFill>
            </a:rPr>
            <a:t>000</a:t>
          </a:r>
          <a:endParaRPr lang="en-US" sz="1100" dirty="0">
            <a:solidFill>
              <a:srgbClr val="FFFF00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233521" custScaleY="150363" custLinFactNeighborX="5545" custLinFactNeighborY="-28152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84979" custScaleY="203540" custRadScaleRad="72844" custRadScaleInc="750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308296" custScaleY="129967" custRadScaleRad="195096" custRadScaleInc="93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286636" custScaleY="151819" custRadScaleRad="179216" custRadScaleInc="-94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 custRadScaleRad="106235" custRadScaleInc="144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313049" custScaleY="118966" custRadScaleRad="108275" custRadScaleInc="247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96038" custScaleY="246760" custRadScaleRad="117443" custRadScaleInc="290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255937" custRadScaleRad="185273" custRadScaleInc="-109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92842" custRadScaleRad="175949" custRadScaleInc="-21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69767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749792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078629" y="426625"/>
        <a:ext cx="942279" cy="94197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</a:t>
          </a:r>
          <a:r>
            <a:rPr lang="en-US" sz="1400" kern="1200" dirty="0" smtClean="0"/>
            <a:t>4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5490" y="317065"/>
          <a:ext cx="1118620" cy="1118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Средства из буџета општине </a:t>
          </a:r>
          <a:r>
            <a:rPr lang="en-US" sz="1000" kern="1200" dirty="0" smtClean="0">
              <a:solidFill>
                <a:srgbClr val="FF0000"/>
              </a:solidFill>
            </a:rPr>
            <a:t>1.539.290.428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169308" y="480883"/>
        <a:ext cx="790984" cy="790984"/>
      </dsp:txXfrm>
    </dsp:sp>
    <dsp:sp modelId="{98F3E7AB-6934-48FA-B82F-FBEAF1B2375D}">
      <dsp:nvSpPr>
        <dsp:cNvPr id="0" name=""/>
        <dsp:cNvSpPr/>
      </dsp:nvSpPr>
      <dsp:spPr>
        <a:xfrm>
          <a:off x="1214943" y="551975"/>
          <a:ext cx="648799" cy="64879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300941" y="800076"/>
        <a:ext cx="476803" cy="152597"/>
      </dsp:txXfrm>
    </dsp:sp>
    <dsp:sp modelId="{2F60A798-586E-4E47-B649-25F047F36835}">
      <dsp:nvSpPr>
        <dsp:cNvPr id="0" name=""/>
        <dsp:cNvSpPr/>
      </dsp:nvSpPr>
      <dsp:spPr>
        <a:xfrm>
          <a:off x="1954575" y="317065"/>
          <a:ext cx="1118620" cy="111862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</a:t>
          </a:r>
          <a:r>
            <a:rPr lang="sr-Cyrl-RS" sz="1000" kern="1200"/>
            <a:t>ранијих </a:t>
          </a:r>
          <a:r>
            <a:rPr lang="sr-Cyrl-RS" sz="1000" kern="1200" smtClean="0"/>
            <a:t>година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2118393" y="480883"/>
        <a:ext cx="790984" cy="790984"/>
      </dsp:txXfrm>
    </dsp:sp>
    <dsp:sp modelId="{41F09F99-3DCC-47E4-9188-F7D103A1F6E3}">
      <dsp:nvSpPr>
        <dsp:cNvPr id="0" name=""/>
        <dsp:cNvSpPr/>
      </dsp:nvSpPr>
      <dsp:spPr>
        <a:xfrm>
          <a:off x="3164027" y="551975"/>
          <a:ext cx="648799" cy="648799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50025" y="800076"/>
        <a:ext cx="476803" cy="152597"/>
      </dsp:txXfrm>
    </dsp:sp>
    <dsp:sp modelId="{6C1FFF0F-B1A4-4C41-B9D3-30452A0DFA4B}">
      <dsp:nvSpPr>
        <dsp:cNvPr id="0" name=""/>
        <dsp:cNvSpPr/>
      </dsp:nvSpPr>
      <dsp:spPr>
        <a:xfrm>
          <a:off x="5581600" y="488907"/>
          <a:ext cx="1458032" cy="946554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en-US" sz="1300" kern="1200" dirty="0" smtClean="0">
              <a:solidFill>
                <a:srgbClr val="FF0000"/>
              </a:solidFill>
            </a:rPr>
            <a:t>1.858.557.707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795124" y="627527"/>
        <a:ext cx="1030984" cy="669314"/>
      </dsp:txXfrm>
    </dsp:sp>
    <dsp:sp modelId="{4F4F87F2-8514-4849-B974-53331EFFA6A3}">
      <dsp:nvSpPr>
        <dsp:cNvPr id="0" name=""/>
        <dsp:cNvSpPr/>
      </dsp:nvSpPr>
      <dsp:spPr>
        <a:xfrm>
          <a:off x="4932802" y="563037"/>
          <a:ext cx="648799" cy="648799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018800" y="696690"/>
        <a:ext cx="476803" cy="381493"/>
      </dsp:txXfrm>
    </dsp:sp>
    <dsp:sp modelId="{A6BD896E-4D4C-4AE1-9C22-3ED8631C5A0A}">
      <dsp:nvSpPr>
        <dsp:cNvPr id="0" name=""/>
        <dsp:cNvSpPr/>
      </dsp:nvSpPr>
      <dsp:spPr>
        <a:xfrm>
          <a:off x="3778519" y="324716"/>
          <a:ext cx="1075161" cy="107920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Средства из осталих извора </a:t>
          </a:r>
          <a:r>
            <a:rPr lang="en-US" sz="1000" kern="1200" dirty="0" smtClean="0">
              <a:solidFill>
                <a:srgbClr val="FF0000"/>
              </a:solidFill>
            </a:rPr>
            <a:t>319.267.279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3935973" y="482761"/>
        <a:ext cx="760253" cy="763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49527" y="1191898"/>
          <a:ext cx="2762919" cy="276291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Укупни буџетски приходи и примања  </a:t>
          </a:r>
          <a:r>
            <a:rPr lang="sr-Cyrl-RS" sz="2200" b="1" u="sng" kern="1200" dirty="0" smtClean="0">
              <a:solidFill>
                <a:srgbClr val="FFFF00"/>
              </a:solidFill>
            </a:rPr>
            <a:t>1.</a:t>
          </a:r>
          <a:r>
            <a:rPr lang="en-US" sz="2200" b="1" u="sng" kern="1200" dirty="0" smtClean="0">
              <a:solidFill>
                <a:srgbClr val="FFFF00"/>
              </a:solidFill>
            </a:rPr>
            <a:t>85</a:t>
          </a:r>
          <a:r>
            <a:rPr lang="sr-Cyrl-RS" sz="2200" b="1" u="sng" kern="1200" dirty="0" smtClean="0">
              <a:solidFill>
                <a:srgbClr val="FFFF00"/>
              </a:solidFill>
            </a:rPr>
            <a:t>милл</a:t>
          </a:r>
          <a:r>
            <a:rPr lang="sr-Cyrl-RS" sz="2200" b="1" u="sng" kern="1200" dirty="0" smtClean="0">
              <a:solidFill>
                <a:schemeClr val="tx1"/>
              </a:solidFill>
            </a:rPr>
            <a:t> </a:t>
          </a:r>
          <a:r>
            <a:rPr lang="sr-Cyrl-RS" sz="2200" kern="1200" dirty="0"/>
            <a:t>динара</a:t>
          </a:r>
          <a:endParaRPr lang="en-US" sz="2200" kern="1200" dirty="0"/>
        </a:p>
      </dsp:txBody>
      <dsp:txXfrm>
        <a:off x="2354147" y="1596518"/>
        <a:ext cx="1953679" cy="1953679"/>
      </dsp:txXfrm>
    </dsp:sp>
    <dsp:sp modelId="{63432802-399F-407F-AC10-7219543A0326}">
      <dsp:nvSpPr>
        <dsp:cNvPr id="0" name=""/>
        <dsp:cNvSpPr/>
      </dsp:nvSpPr>
      <dsp:spPr>
        <a:xfrm>
          <a:off x="2640257" y="85242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Приходи од  пореза  </a:t>
          </a:r>
          <a:r>
            <a:rPr lang="en-US" sz="900" b="1" kern="1200" dirty="0" smtClean="0">
              <a:solidFill>
                <a:srgbClr val="FFFF00"/>
              </a:solidFill>
            </a:rPr>
            <a:t>1.176.371.500</a:t>
          </a:r>
          <a:r>
            <a:rPr lang="sr-Cyrl-RS" sz="900" b="1" kern="1200" dirty="0" smtClean="0">
              <a:solidFill>
                <a:schemeClr val="tx1"/>
              </a:solidFill>
            </a:rPr>
            <a:t>  </a:t>
          </a:r>
          <a:r>
            <a:rPr lang="sr-Cyrl-RS" sz="900" kern="1200" dirty="0" smtClean="0">
              <a:solidFill>
                <a:srgbClr val="FF0000"/>
              </a:solidFill>
            </a:rPr>
            <a:t>  </a:t>
          </a:r>
          <a:r>
            <a:rPr lang="sr-Cyrl-RS" sz="900" kern="1200" dirty="0" smtClean="0"/>
            <a:t>    </a:t>
          </a:r>
          <a:r>
            <a:rPr lang="sr-Cyrl-RS" sz="900" kern="1200" dirty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2842567" y="287552"/>
        <a:ext cx="976839" cy="976839"/>
      </dsp:txXfrm>
    </dsp:sp>
    <dsp:sp modelId="{449BFEB2-6844-4A2C-8DC2-780280CBA079}">
      <dsp:nvSpPr>
        <dsp:cNvPr id="0" name=""/>
        <dsp:cNvSpPr/>
      </dsp:nvSpPr>
      <dsp:spPr>
        <a:xfrm>
          <a:off x="4349672" y="1327205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tx1"/>
              </a:solidFill>
            </a:rPr>
            <a:t>Трансфери </a:t>
          </a:r>
          <a:r>
            <a:rPr lang="en-US" sz="900" b="1" kern="1200" dirty="0" smtClean="0">
              <a:solidFill>
                <a:srgbClr val="FFFF00"/>
              </a:solidFill>
            </a:rPr>
            <a:t>386.267.279</a:t>
          </a:r>
          <a:r>
            <a:rPr lang="sr-Latn-RS" sz="900" kern="1200" dirty="0" smtClean="0">
              <a:solidFill>
                <a:srgbClr val="FFFF00"/>
              </a:solidFill>
            </a:rPr>
            <a:t> </a:t>
          </a:r>
          <a:r>
            <a:rPr lang="sr-Cyrl-RS" sz="900" kern="1200" dirty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4551982" y="1529515"/>
        <a:ext cx="976839" cy="976839"/>
      </dsp:txXfrm>
    </dsp:sp>
    <dsp:sp modelId="{9DDE88A7-5745-4E4F-A7A8-F71A4DA0D5F2}">
      <dsp:nvSpPr>
        <dsp:cNvPr id="0" name=""/>
        <dsp:cNvSpPr/>
      </dsp:nvSpPr>
      <dsp:spPr>
        <a:xfrm>
          <a:off x="3717569" y="3326446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Други приходи </a:t>
          </a:r>
          <a:r>
            <a:rPr lang="en-US" sz="900" kern="1200" dirty="0" smtClean="0">
              <a:solidFill>
                <a:srgbClr val="FFFF00"/>
              </a:solidFill>
            </a:rPr>
            <a:t>221.015.000 </a:t>
          </a:r>
          <a:r>
            <a:rPr lang="sr-Cyrl-RS" sz="900" kern="1200" dirty="0" smtClean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3919879" y="3528756"/>
        <a:ext cx="976839" cy="976839"/>
      </dsp:txXfrm>
    </dsp:sp>
    <dsp:sp modelId="{72DE4213-15E1-4436-8045-C055E8A54EDE}">
      <dsp:nvSpPr>
        <dsp:cNvPr id="0" name=""/>
        <dsp:cNvSpPr/>
      </dsp:nvSpPr>
      <dsp:spPr>
        <a:xfrm>
          <a:off x="1583780" y="3336743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нефинансијске имовине </a:t>
          </a:r>
          <a:r>
            <a:rPr lang="en-US" sz="900" kern="1200" dirty="0" smtClean="0">
              <a:solidFill>
                <a:srgbClr val="FFFF00"/>
              </a:solidFill>
            </a:rPr>
            <a:t>74.863.928</a:t>
          </a:r>
          <a:r>
            <a:rPr lang="sr-Cyrl-RS" sz="900" kern="1200" dirty="0" smtClean="0"/>
            <a:t>динара</a:t>
          </a:r>
          <a:endParaRPr lang="en-US" sz="900" kern="1200" dirty="0"/>
        </a:p>
      </dsp:txBody>
      <dsp:txXfrm>
        <a:off x="1786090" y="3539053"/>
        <a:ext cx="976839" cy="976839"/>
      </dsp:txXfrm>
    </dsp:sp>
    <dsp:sp modelId="{91CFC9CD-FF79-40EF-A271-A8DBB0423AC2}">
      <dsp:nvSpPr>
        <dsp:cNvPr id="0" name=""/>
        <dsp:cNvSpPr/>
      </dsp:nvSpPr>
      <dsp:spPr>
        <a:xfrm>
          <a:off x="902134" y="1258567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финансијске имовине  </a:t>
          </a:r>
          <a:r>
            <a:rPr lang="sr-Cyrl-RS" sz="900" b="1" kern="1200" dirty="0" smtClean="0">
              <a:solidFill>
                <a:srgbClr val="FFFF00"/>
              </a:solidFill>
            </a:rPr>
            <a:t>20.000</a:t>
          </a:r>
          <a:r>
            <a:rPr lang="sr-Cyrl-RS" sz="900" kern="1200" dirty="0" smtClean="0">
              <a:solidFill>
                <a:srgbClr val="FFFF00"/>
              </a:solidFill>
            </a:rPr>
            <a:t> </a:t>
          </a:r>
          <a:r>
            <a:rPr lang="sr-Cyrl-RS" sz="900" kern="1200" dirty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1104444" y="1460877"/>
        <a:ext cx="976839" cy="976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489524" y="55263"/>
          <a:ext cx="4577488" cy="4577488"/>
        </a:xfrm>
        <a:prstGeom prst="blockArc">
          <a:avLst>
            <a:gd name="adj1" fmla="val 11724543"/>
            <a:gd name="adj2" fmla="val 924543"/>
            <a:gd name="adj3" fmla="val 277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316409" y="820143"/>
          <a:ext cx="3704076" cy="3704076"/>
        </a:xfrm>
        <a:prstGeom prst="blockArc">
          <a:avLst>
            <a:gd name="adj1" fmla="val 9404174"/>
            <a:gd name="adj2" fmla="val 12638822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-1873801" y="-205916"/>
          <a:ext cx="3704076" cy="3704076"/>
        </a:xfrm>
        <a:prstGeom prst="blockArc">
          <a:avLst>
            <a:gd name="adj1" fmla="val 1649732"/>
            <a:gd name="adj2" fmla="val 4408059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559339" y="554872"/>
          <a:ext cx="3704076" cy="3704076"/>
        </a:xfrm>
        <a:prstGeom prst="blockArc">
          <a:avLst>
            <a:gd name="adj1" fmla="val 7117684"/>
            <a:gd name="adj2" fmla="val 10649658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1672426" y="622014"/>
          <a:ext cx="3704076" cy="3704076"/>
        </a:xfrm>
        <a:prstGeom prst="blockArc">
          <a:avLst>
            <a:gd name="adj1" fmla="val 3460789"/>
            <a:gd name="adj2" fmla="val 7366124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3362092" y="486949"/>
          <a:ext cx="3704076" cy="3704076"/>
        </a:xfrm>
        <a:prstGeom prst="blockArc">
          <a:avLst>
            <a:gd name="adj1" fmla="val 20235172"/>
            <a:gd name="adj2" fmla="val 6790776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3247863" y="-531219"/>
          <a:ext cx="3704076" cy="3704076"/>
        </a:xfrm>
        <a:prstGeom prst="blockArc">
          <a:avLst>
            <a:gd name="adj1" fmla="val 20205555"/>
            <a:gd name="adj2" fmla="val 596671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4845707" y="569229"/>
          <a:ext cx="3704076" cy="3704076"/>
        </a:xfrm>
        <a:prstGeom prst="blockArc">
          <a:avLst>
            <a:gd name="adj1" fmla="val 9799254"/>
            <a:gd name="adj2" fmla="val 16341107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2458602" y="460633"/>
          <a:ext cx="2946485" cy="18972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>
              <a:solidFill>
                <a:schemeClr val="bg1"/>
              </a:solidFill>
            </a:rPr>
            <a:t>Укупни расходи и издаци </a:t>
          </a:r>
          <a:r>
            <a:rPr lang="en-US" sz="2300" kern="1200" dirty="0" smtClean="0">
              <a:solidFill>
                <a:srgbClr val="FFFF00"/>
              </a:solidFill>
            </a:rPr>
            <a:t>1.858.557.707</a:t>
          </a:r>
          <a:endParaRPr lang="en-US" sz="2300" kern="1200" dirty="0">
            <a:solidFill>
              <a:srgbClr val="FFFF00"/>
            </a:solidFill>
          </a:endParaRPr>
        </a:p>
      </dsp:txBody>
      <dsp:txXfrm>
        <a:off x="2890105" y="738475"/>
        <a:ext cx="2083479" cy="1341543"/>
      </dsp:txXfrm>
    </dsp:sp>
    <dsp:sp modelId="{73F305AC-CFDC-45B1-8AB8-6FABD1C99179}">
      <dsp:nvSpPr>
        <dsp:cNvPr id="0" name=""/>
        <dsp:cNvSpPr/>
      </dsp:nvSpPr>
      <dsp:spPr>
        <a:xfrm>
          <a:off x="4137186" y="2044828"/>
          <a:ext cx="1633799" cy="17977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</a:rPr>
            <a:t>Коришћење роба и </a:t>
          </a:r>
          <a:r>
            <a:rPr lang="ru-RU" sz="1100" kern="1200" dirty="0" smtClean="0">
              <a:solidFill>
                <a:srgbClr val="FFFF00"/>
              </a:solidFill>
            </a:rPr>
            <a:t>услуга</a:t>
          </a:r>
          <a:endParaRPr lang="en-US" sz="1100" kern="1200" dirty="0" smtClean="0">
            <a:solidFill>
              <a:srgbClr val="FFFF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558.470.337</a:t>
          </a:r>
          <a:r>
            <a:rPr lang="ru-RU" sz="1100" kern="1200" dirty="0" smtClean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376450" y="2308100"/>
        <a:ext cx="1155271" cy="1271193"/>
      </dsp:txXfrm>
    </dsp:sp>
    <dsp:sp modelId="{A14630AA-C1BD-4A7E-B665-0A7C9B6C19C9}">
      <dsp:nvSpPr>
        <dsp:cNvPr id="0" name=""/>
        <dsp:cNvSpPr/>
      </dsp:nvSpPr>
      <dsp:spPr>
        <a:xfrm>
          <a:off x="5410949" y="28601"/>
          <a:ext cx="2722979" cy="114791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Дотације и трансфери </a:t>
          </a:r>
          <a:r>
            <a:rPr lang="en-US" sz="1100" kern="1200" dirty="0" smtClean="0">
              <a:solidFill>
                <a:srgbClr val="FFFF00"/>
              </a:solidFill>
            </a:rPr>
            <a:t>174.595.000</a:t>
          </a:r>
          <a:r>
            <a:rPr lang="sr-Cyrl-RS" sz="1100" kern="1200" dirty="0" smtClean="0">
              <a:solidFill>
                <a:srgbClr val="FFFF00"/>
              </a:solidFill>
            </a:rPr>
            <a:t> </a:t>
          </a:r>
          <a:r>
            <a:rPr lang="sr-Cyrl-RS" sz="1100" kern="1200" dirty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5809720" y="196709"/>
        <a:ext cx="1925437" cy="811698"/>
      </dsp:txXfrm>
    </dsp:sp>
    <dsp:sp modelId="{E43F7264-94BE-4E7E-8A98-A0D70BB3AF06}">
      <dsp:nvSpPr>
        <dsp:cNvPr id="0" name=""/>
        <dsp:cNvSpPr/>
      </dsp:nvSpPr>
      <dsp:spPr>
        <a:xfrm>
          <a:off x="5626959" y="964704"/>
          <a:ext cx="2531670" cy="1340919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Расходи за запослене </a:t>
          </a:r>
          <a:r>
            <a:rPr lang="en-US" sz="1100" kern="1200" dirty="0" smtClean="0">
              <a:solidFill>
                <a:srgbClr val="FFFF00"/>
              </a:solidFill>
            </a:rPr>
            <a:t>221.040.091</a:t>
          </a:r>
          <a:r>
            <a:rPr lang="sr-Cyrl-RS" sz="1100" kern="1200" dirty="0" smtClean="0">
              <a:solidFill>
                <a:srgbClr val="FFFF00"/>
              </a:solidFill>
            </a:rPr>
            <a:t> </a:t>
          </a:r>
          <a:r>
            <a:rPr lang="sr-Cyrl-RS" sz="1100" kern="1200" dirty="0">
              <a:solidFill>
                <a:srgbClr val="FFFF00"/>
              </a:solidFill>
            </a:rPr>
            <a:t>д</a:t>
          </a:r>
          <a:r>
            <a:rPr lang="sr-Cyrl-RS" sz="1100" kern="1200" dirty="0">
              <a:solidFill>
                <a:schemeClr val="bg1"/>
              </a:solidFill>
            </a:rPr>
            <a:t>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997713" y="1161077"/>
        <a:ext cx="1790162" cy="948173"/>
      </dsp:txXfrm>
    </dsp:sp>
    <dsp:sp modelId="{115526CD-270E-4C52-A164-15F2B6F9FE39}">
      <dsp:nvSpPr>
        <dsp:cNvPr id="0" name=""/>
        <dsp:cNvSpPr/>
      </dsp:nvSpPr>
      <dsp:spPr>
        <a:xfrm>
          <a:off x="3965092" y="3498618"/>
          <a:ext cx="1065128" cy="1027344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Социјална помоћ </a:t>
          </a:r>
          <a:r>
            <a:rPr lang="en-US" sz="1100" kern="1200" dirty="0" smtClean="0">
              <a:solidFill>
                <a:srgbClr val="FFFF00"/>
              </a:solidFill>
            </a:rPr>
            <a:t>113.250.000</a:t>
          </a:r>
          <a:r>
            <a:rPr lang="sr-Cyrl-RS" sz="1100" kern="1200" dirty="0" smtClean="0">
              <a:solidFill>
                <a:srgbClr val="FFFF00"/>
              </a:solidFill>
            </a:rPr>
            <a:t> </a:t>
          </a:r>
          <a:r>
            <a:rPr lang="sr-Cyrl-RS" sz="1100" kern="1200" dirty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121076" y="3649069"/>
        <a:ext cx="753160" cy="726442"/>
      </dsp:txXfrm>
    </dsp:sp>
    <dsp:sp modelId="{5101AD7C-EA94-402A-A388-0FD916639D60}">
      <dsp:nvSpPr>
        <dsp:cNvPr id="0" name=""/>
        <dsp:cNvSpPr/>
      </dsp:nvSpPr>
      <dsp:spPr>
        <a:xfrm>
          <a:off x="1156780" y="3479250"/>
          <a:ext cx="2764959" cy="1050749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bg1"/>
              </a:solidFill>
            </a:rPr>
            <a:t>Субвенције</a:t>
          </a:r>
          <a:r>
            <a:rPr lang="en-US" sz="1100" kern="1200" dirty="0" smtClean="0">
              <a:solidFill>
                <a:schemeClr val="bg1"/>
              </a:solidFill>
            </a:rPr>
            <a:t> </a:t>
          </a:r>
          <a:r>
            <a:rPr lang="en-US" sz="1100" kern="1200" dirty="0" smtClean="0">
              <a:solidFill>
                <a:srgbClr val="FFFF00"/>
              </a:solidFill>
            </a:rPr>
            <a:t>22.000.000</a:t>
          </a:r>
          <a:r>
            <a:rPr lang="sr-Cyrl-RS" sz="1100" kern="1200" dirty="0" smtClean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1561699" y="3633129"/>
        <a:ext cx="1955121" cy="742991"/>
      </dsp:txXfrm>
    </dsp:sp>
    <dsp:sp modelId="{D19ADD6D-9F0A-4766-B637-BB2D5495A9BB}">
      <dsp:nvSpPr>
        <dsp:cNvPr id="0" name=""/>
        <dsp:cNvSpPr/>
      </dsp:nvSpPr>
      <dsp:spPr>
        <a:xfrm>
          <a:off x="727137" y="1396753"/>
          <a:ext cx="1731476" cy="2179471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Остали </a:t>
          </a:r>
          <a:r>
            <a:rPr lang="sr-Cyrl-RS" sz="1100" kern="1200" dirty="0" smtClean="0">
              <a:solidFill>
                <a:schemeClr val="bg1"/>
              </a:solidFill>
            </a:rPr>
            <a:t>расходи</a:t>
          </a:r>
          <a:r>
            <a:rPr lang="en-US" sz="1100" kern="1200" dirty="0" smtClean="0">
              <a:solidFill>
                <a:schemeClr val="bg1"/>
              </a:solidFill>
            </a:rPr>
            <a:t>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r>
            <a:rPr lang="en-US" sz="1100" kern="1200" dirty="0" smtClean="0">
              <a:solidFill>
                <a:srgbClr val="FFFF00"/>
              </a:solidFill>
            </a:rPr>
            <a:t>.274.510.800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980706" y="1715929"/>
        <a:ext cx="1224338" cy="1541119"/>
      </dsp:txXfrm>
    </dsp:sp>
    <dsp:sp modelId="{4F05B281-B6DB-45BB-A427-1BF92AADC139}">
      <dsp:nvSpPr>
        <dsp:cNvPr id="0" name=""/>
        <dsp:cNvSpPr/>
      </dsp:nvSpPr>
      <dsp:spPr>
        <a:xfrm>
          <a:off x="1" y="2260849"/>
          <a:ext cx="992394" cy="2260526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Средства резерве </a:t>
          </a:r>
          <a:r>
            <a:rPr lang="sr-Cyrl-RS" sz="1100" kern="1200" dirty="0" smtClean="0">
              <a:solidFill>
                <a:srgbClr val="FFFF00"/>
              </a:solidFill>
            </a:rPr>
            <a:t>11</a:t>
          </a:r>
          <a:r>
            <a:rPr lang="en-US" sz="1100" kern="1200" dirty="0" smtClean="0">
              <a:solidFill>
                <a:srgbClr val="FFFF00"/>
              </a:solidFill>
            </a:rPr>
            <a:t>.</a:t>
          </a:r>
          <a:r>
            <a:rPr lang="sr-Cyrl-RS" sz="1100" kern="1200" dirty="0" smtClean="0">
              <a:solidFill>
                <a:srgbClr val="FFFF00"/>
              </a:solidFill>
            </a:rPr>
            <a:t>000</a:t>
          </a:r>
          <a:r>
            <a:rPr lang="en-US" sz="1100" kern="1200" dirty="0" smtClean="0">
              <a:solidFill>
                <a:srgbClr val="FFFF00"/>
              </a:solidFill>
            </a:rPr>
            <a:t>.</a:t>
          </a:r>
          <a:r>
            <a:rPr lang="sr-Cyrl-RS" sz="1100" kern="1200" dirty="0" smtClean="0">
              <a:solidFill>
                <a:srgbClr val="FFFF00"/>
              </a:solidFill>
            </a:rPr>
            <a:t>000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145334" y="2591895"/>
        <a:ext cx="701728" cy="1598434"/>
      </dsp:txXfrm>
    </dsp:sp>
    <dsp:sp modelId="{2D6C03BD-4023-431E-84F6-C080A9961C8A}">
      <dsp:nvSpPr>
        <dsp:cNvPr id="0" name=""/>
        <dsp:cNvSpPr/>
      </dsp:nvSpPr>
      <dsp:spPr>
        <a:xfrm>
          <a:off x="7909" y="892693"/>
          <a:ext cx="1189082" cy="170324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Капитални </a:t>
          </a:r>
          <a:r>
            <a:rPr lang="sr-Cyrl-RS" sz="900" kern="1200" dirty="0" smtClean="0">
              <a:solidFill>
                <a:schemeClr val="bg1"/>
              </a:solidFill>
            </a:rPr>
            <a:t>издаци</a:t>
          </a:r>
          <a:r>
            <a:rPr lang="en-US" sz="900" kern="1200" dirty="0" smtClean="0">
              <a:solidFill>
                <a:schemeClr val="bg1"/>
              </a:solidFill>
            </a:rPr>
            <a:t> </a:t>
          </a:r>
          <a:r>
            <a:rPr lang="en-US" sz="900" kern="1200" dirty="0" smtClean="0">
              <a:solidFill>
                <a:srgbClr val="FFFF00"/>
              </a:solidFill>
            </a:rPr>
            <a:t>483.141.479 </a:t>
          </a:r>
          <a:r>
            <a:rPr lang="sr-Cyrl-RS" sz="900" kern="1200" dirty="0" smtClean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182046" y="1142128"/>
        <a:ext cx="840808" cy="120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b="1" dirty="0">
                <a:solidFill>
                  <a:schemeClr val="tx1"/>
                </a:solidFill>
              </a:rPr>
              <a:t>ГРАЂАНСКИ ВОДИЧ КРОЗ ОДЛУКУ О БУЏЕТУ </a:t>
            </a:r>
            <a:r>
              <a:rPr lang="sr-Cyrl-RS" b="1" dirty="0" smtClean="0">
                <a:solidFill>
                  <a:schemeClr val="tx1"/>
                </a:solidFill>
              </a:rPr>
              <a:t>ОПШТИНЕ ПЕЋИНЦИ ЗА 202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sr-Cyrl-RS" b="1" dirty="0" smtClean="0">
                <a:solidFill>
                  <a:schemeClr val="tx1"/>
                </a:solidFill>
              </a:rPr>
              <a:t>. ГОДИНУ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42584" y="404664"/>
            <a:ext cx="229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Унети грб општине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44" y="35699"/>
            <a:ext cx="2293912" cy="27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u="sng" dirty="0"/>
              <a:t>Шта су приходи и примања буџета?</a:t>
            </a:r>
            <a:endParaRPr lang="en-US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u="sng" dirty="0"/>
              <a:t>Структура планираних прихода и примања за </a:t>
            </a:r>
            <a:r>
              <a:rPr lang="sr-Cyrl-RS" sz="3000" b="1" u="sng" dirty="0" smtClean="0"/>
              <a:t>20</a:t>
            </a:r>
            <a:r>
              <a:rPr lang="en-US" sz="3000" b="1" u="sng" dirty="0" smtClean="0"/>
              <a:t>24</a:t>
            </a:r>
            <a:r>
              <a:rPr lang="sr-Cyrl-RS" sz="3000" b="1" u="sng" dirty="0" smtClean="0"/>
              <a:t>. </a:t>
            </a:r>
            <a:r>
              <a:rPr lang="sr-Cyrl-RS" sz="3000" b="1" u="sng" dirty="0"/>
              <a:t>годину</a:t>
            </a:r>
            <a:endParaRPr lang="en-US" sz="30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7547310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79625"/>
              </p:ext>
            </p:extLst>
          </p:nvPr>
        </p:nvGraphicFramePr>
        <p:xfrm>
          <a:off x="1481137" y="140493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74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На шта се троше јавна средства</a:t>
            </a:r>
            <a:r>
              <a:rPr lang="en-US" sz="3000" b="1" u="sng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</a:t>
            </a:r>
            <a:r>
              <a:rPr lang="sr-Cyrl-RS" sz="1700" dirty="0" smtClean="0"/>
              <a:t>у2023.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1,</a:t>
            </a:r>
            <a:r>
              <a:rPr lang="en-US" b="1" dirty="0" smtClean="0"/>
              <a:t>85</a:t>
            </a:r>
            <a:r>
              <a:rPr lang="sr-Latn-RS" b="1" dirty="0" smtClean="0"/>
              <a:t> </a:t>
            </a:r>
            <a:r>
              <a:rPr lang="sr-Cyrl-RS" b="1" dirty="0"/>
              <a:t>милијарди 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u="sng" dirty="0"/>
              <a:t>Шта су расходи и издаци буџета?</a:t>
            </a:r>
            <a:endParaRPr lang="en-US" u="sng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u="sng" dirty="0"/>
              <a:t>Структура планираних расхода и издатака буџета за </a:t>
            </a:r>
            <a:r>
              <a:rPr lang="sr-Cyrl-RS" sz="3000" b="1" u="sng" dirty="0" smtClean="0"/>
              <a:t>202</a:t>
            </a:r>
            <a:r>
              <a:rPr lang="en-US" sz="3000" b="1" u="sng" dirty="0" smtClean="0"/>
              <a:t>4</a:t>
            </a:r>
            <a:r>
              <a:rPr lang="sr-Cyrl-RS" sz="3000" b="1" u="sng" dirty="0" smtClean="0"/>
              <a:t>. </a:t>
            </a:r>
            <a:r>
              <a:rPr lang="sr-Cyrl-RS" sz="3000" b="1" u="sng" dirty="0"/>
              <a:t>годину</a:t>
            </a:r>
            <a:endParaRPr lang="en-US" sz="30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242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854575"/>
              </p:ext>
            </p:extLst>
          </p:nvPr>
        </p:nvGraphicFramePr>
        <p:xfrm>
          <a:off x="1438275" y="1370013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42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Расходи буџета по програмима</a:t>
            </a:r>
            <a:endParaRPr lang="en-US" sz="3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23084"/>
              </p:ext>
            </p:extLst>
          </p:nvPr>
        </p:nvGraphicFramePr>
        <p:xfrm>
          <a:off x="91846" y="980729"/>
          <a:ext cx="8960308" cy="55503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2024.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53.700.000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489.556.479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15.706.000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67.100.000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191.698.450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130.110.000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28.000.000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146.305.800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28.600.000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45.236.248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116.897.040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422.148.355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61.499.335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1.858.557.707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u="sng" dirty="0"/>
              <a:t>Расходи буџета расподељени по директним и индиректним буџетским корисницима</a:t>
            </a:r>
            <a:endParaRPr lang="en-US" sz="30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74828"/>
              </p:ext>
            </p:extLst>
          </p:nvPr>
        </p:nvGraphicFramePr>
        <p:xfrm>
          <a:off x="827583" y="1531066"/>
          <a:ext cx="7488833" cy="482528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33.800.584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17.028.751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10.670.000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1.452.573.758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3.061.876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71.885.000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Установе Културе</a:t>
                      </a:r>
                      <a:r>
                        <a:rPr lang="sr-Cyrl-RS" sz="1500" baseline="0" dirty="0" smtClean="0">
                          <a:effectLst/>
                        </a:rPr>
                        <a:t> (Културни центар и Народна библиотека)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44.236.248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 err="1">
                          <a:effectLst/>
                        </a:rPr>
                        <a:t>редшколска</a:t>
                      </a:r>
                      <a:r>
                        <a:rPr lang="sr-Cyrl-RS" sz="1500" dirty="0">
                          <a:effectLst/>
                        </a:rPr>
                        <a:t> установа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191.698.450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Јавна установа спортски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17.897.040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0.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општине</a:t>
                      </a:r>
                      <a:r>
                        <a:rPr lang="sr-Cyrl-RS" sz="1500" baseline="0" dirty="0" smtClean="0">
                          <a:effectLst/>
                        </a:rPr>
                        <a:t> Пећинци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15.706.000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1.858.557.707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7737"/>
              </p:ext>
            </p:extLst>
          </p:nvPr>
        </p:nvGraphicFramePr>
        <p:xfrm>
          <a:off x="899592" y="1340769"/>
          <a:ext cx="7560841" cy="52591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планске и пројектне документације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тротоара на територији општине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паркинга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на територији општине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са реконструкцијом, адаптацијом</a:t>
                      </a:r>
                      <a:r>
                        <a:rPr lang="sr-Cyrl-RS" sz="1100" b="1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 променом намене објекта ОШ Слободан Бајић Паја у Пећинцима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Геодетске услуге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и реконструкција саобраћајница на територији општине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78.556.479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МТБС у радној зони Сибач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Одржавање објеката у својини општине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Рушење нелегално подигнутих објеката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Експропријација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Насипање неасфалтираних путева каменом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Насипање атарских путева каменом и шљаком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Уређење банкина и чишћење канала у путном појасу 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b="1" u="sng" dirty="0"/>
              <a:t>Најважнији капитални пројекти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7" y="1861840"/>
            <a:ext cx="3168352" cy="1487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3" y="244901"/>
            <a:ext cx="2268875" cy="1418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38" y="156414"/>
            <a:ext cx="2515027" cy="1760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5" y="5336943"/>
            <a:ext cx="1919409" cy="12712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4" y="2078307"/>
            <a:ext cx="3135190" cy="11945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5" y="3373335"/>
            <a:ext cx="2909096" cy="1939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35" y="4745246"/>
            <a:ext cx="2942711" cy="1293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9" y="1797055"/>
            <a:ext cx="2195736" cy="13723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6" y="295008"/>
            <a:ext cx="2186359" cy="14232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89" y="3297582"/>
            <a:ext cx="2942711" cy="1293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31" y="4765753"/>
            <a:ext cx="1631972" cy="11423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24" y="3398492"/>
            <a:ext cx="1854051" cy="1228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353952"/>
              </p:ext>
            </p:extLst>
          </p:nvPr>
        </p:nvGraphicFramePr>
        <p:xfrm>
          <a:off x="1076325" y="1028700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02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b="1" u="sng" dirty="0"/>
              <a:t>Најважнији пројекти</a:t>
            </a:r>
            <a:r>
              <a:rPr lang="sr-Latn-RS" sz="2800" b="1" u="sng" dirty="0"/>
              <a:t> </a:t>
            </a:r>
            <a:r>
              <a:rPr lang="sr-Cyrl-RS" sz="2800" b="1" u="sng" dirty="0"/>
              <a:t>од интереса за локалну заједницу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74635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Енергетска ефикасност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Канцеларија за смањење сиромаштва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Јавни превоз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Пећиначко културно лето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Сајам културе младих на селу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900.000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Регата Мајке Ангелине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Михољски сусрети села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Гибаницијада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Купиник-дани Змајева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ученика –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основно образовање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ученика- средње образовање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хендикепиране деце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Студентске стипендије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 smtClean="0"/>
              <a:t>Желимо </a:t>
            </a:r>
            <a:r>
              <a:rPr lang="sr-Cyrl-RS" dirty="0"/>
              <a:t>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Пећинци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2024. </a:t>
            </a:r>
            <a:r>
              <a:rPr lang="sr-Cyrl-RS" dirty="0"/>
              <a:t>годину, исту можете преузети на следећем линку интернет странице општинске управе</a:t>
            </a:r>
            <a:r>
              <a:rPr lang="sr-Cyrl-RS" dirty="0" smtClean="0"/>
              <a:t>: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3424" y="54997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u="sng" dirty="0" smtClean="0"/>
              <a:t>Садржај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</a:t>
            </a:r>
            <a:r>
              <a:rPr 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 smtClean="0"/>
              <a:t>На </a:t>
            </a:r>
            <a:r>
              <a:rPr lang="sr-Cyrl-RS" dirty="0"/>
              <a:t>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202</a:t>
            </a:r>
            <a:r>
              <a:rPr 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Расходи </a:t>
            </a:r>
            <a:r>
              <a:rPr lang="sr-Cyrl-RS" dirty="0"/>
              <a:t>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</a:t>
            </a:r>
            <a:r>
              <a:rPr lang="sr-Cyrl-RS" b="1" dirty="0" smtClean="0"/>
              <a:t>моји становници општине Пећинци,</a:t>
            </a:r>
            <a:endParaRPr lang="sr-Cyrl-RS" b="1" dirty="0"/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Пећинци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</a:t>
            </a:r>
            <a:r>
              <a:rPr lang="ru-RU" dirty="0" smtClean="0"/>
              <a:t>грађана </a:t>
            </a:r>
            <a:r>
              <a:rPr lang="ru-RU" dirty="0"/>
              <a:t>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Пећинци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b="1" dirty="0" smtClean="0"/>
              <a:t>Синиша Ђокић</a:t>
            </a:r>
            <a:endParaRPr lang="sr-Cyrl-RS" b="1" dirty="0"/>
          </a:p>
          <a:p>
            <a:pPr algn="r"/>
            <a:r>
              <a:rPr lang="sr-Cyrl-RS" b="1" dirty="0"/>
              <a:t>Председник општине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u="sng" dirty="0"/>
              <a:t>Ко се финансира из буџета?</a:t>
            </a:r>
            <a:endParaRPr lang="en-US" sz="30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Заштитник права грађана (Омбдусман)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Народна библиотека Пећинци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Културни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Пећинци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</a:t>
            </a:r>
            <a:r>
              <a:rPr lang="ru-RU" altLang="en-US" sz="1700" dirty="0" smtClean="0">
                <a:cs typeface="Calibri" panose="020F0502020204030204" pitchFamily="34" charset="0"/>
              </a:rPr>
              <a:t>установа</a:t>
            </a:r>
          </a:p>
          <a:p>
            <a:pPr algn="ctr"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Туристички организација </a:t>
            </a:r>
            <a:r>
              <a:rPr lang="ru-RU" altLang="en-US" sz="1700" dirty="0" smtClean="0">
                <a:cs typeface="Calibri" panose="020F0502020204030204" pitchFamily="34" charset="0"/>
              </a:rPr>
              <a:t>општине      Пећинци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Јавна установа спортски центар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Како настаје буџет</a:t>
            </a:r>
            <a:r>
              <a:rPr lang="sr-Latn-RS" sz="3000" b="1" u="sng" dirty="0"/>
              <a:t> </a:t>
            </a:r>
            <a:r>
              <a:rPr lang="sr-Cyrl-RS" sz="3000" b="1" u="sng" dirty="0"/>
              <a:t>општине?</a:t>
            </a:r>
            <a:endParaRPr lang="en-US" sz="30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Пећинци најважнијег </a:t>
            </a:r>
            <a:r>
              <a:rPr lang="sr-Cyrl-RS" sz="1700" dirty="0"/>
              <a:t>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u="sng" dirty="0"/>
              <a:t>Ко учествује у буџетском процесу</a:t>
            </a:r>
            <a:r>
              <a:rPr lang="en-US" b="1" u="sng" dirty="0"/>
              <a:t>?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36294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На основу чега се доноси буџет</a:t>
            </a:r>
            <a:r>
              <a:rPr lang="en-US" sz="3000" b="1" u="sng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8906532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u="sng" dirty="0"/>
              <a:t>Како се пуни општинска каса?</a:t>
            </a:r>
            <a:endParaRPr lang="sr-Latn-RS" sz="2800" b="1" u="sng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Пећинци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202</a:t>
            </a:r>
            <a:r>
              <a:rPr lang="en-US" sz="1700" dirty="0" smtClean="0"/>
              <a:t>4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Пећинци</a:t>
            </a:r>
            <a:r>
              <a:rPr lang="sr-Cyrl-RS" sz="1700" dirty="0" smtClean="0">
                <a:solidFill>
                  <a:srgbClr val="FF0000"/>
                </a:solidFill>
              </a:rPr>
              <a:t> 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</a:t>
            </a:r>
            <a:r>
              <a:rPr lang="en-US" sz="1700" dirty="0" smtClean="0"/>
              <a:t>4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1.</a:t>
            </a:r>
            <a:r>
              <a:rPr lang="en-US" sz="1700" dirty="0" smtClean="0"/>
              <a:t>539.290.428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</a:t>
            </a:r>
            <a:r>
              <a:rPr lang="sr-Cyrl-RS" sz="1700" dirty="0" smtClean="0"/>
              <a:t>и </a:t>
            </a:r>
            <a:r>
              <a:rPr lang="sr-Cyrl-RS" sz="1700" dirty="0"/>
              <a:t>средства из осталих извора у износу од </a:t>
            </a:r>
            <a:r>
              <a:rPr lang="en-US" sz="1700" dirty="0" smtClean="0"/>
              <a:t>319.267.279</a:t>
            </a:r>
            <a:r>
              <a:rPr lang="sr-Cyrl-RS" sz="1700" dirty="0" smtClean="0"/>
              <a:t> </a:t>
            </a:r>
            <a:r>
              <a:rPr lang="sr-Cyrl-RS" sz="17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2206418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>
                <a:solidFill>
                  <a:srgbClr val="FF0000"/>
                </a:solidFill>
              </a:rPr>
              <a:t>1,</a:t>
            </a:r>
            <a:r>
              <a:rPr lang="en-US" sz="4400" b="1" dirty="0" smtClean="0">
                <a:solidFill>
                  <a:srgbClr val="FF0000"/>
                </a:solidFill>
              </a:rPr>
              <a:t>85</a:t>
            </a:r>
            <a:r>
              <a:rPr lang="en-GB" sz="4400" b="1" dirty="0" smtClean="0"/>
              <a:t> </a:t>
            </a:r>
            <a:r>
              <a:rPr lang="sr-Cyrl-RS" sz="3600" b="1" dirty="0"/>
              <a:t>милијарди 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Props1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98649A-4D15-4AF6-983D-B3C07ADB54D3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34e4f6f-c740-4e49-838d-10594e3f87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</TotalTime>
  <Words>1526</Words>
  <Application>Microsoft Office PowerPoint</Application>
  <PresentationFormat>On-screen Show (4:3)</PresentationFormat>
  <Paragraphs>368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Rod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2024. годину</vt:lpstr>
      <vt:lpstr>PowerPoint Presentation</vt:lpstr>
      <vt:lpstr>На шта се троше јавна средства?</vt:lpstr>
      <vt:lpstr>PowerPoint Presentation</vt:lpstr>
      <vt:lpstr>Структура планираних расхода и издатака буџета за 2024. годину</vt:lpstr>
      <vt:lpstr>PowerPoint Presentation</vt:lpstr>
      <vt:lpstr>Расходи буџета по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  <vt:lpstr>Најважнији пројекти од интереса за локалну заједницу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Korisnik</cp:lastModifiedBy>
  <cp:revision>422</cp:revision>
  <cp:lastPrinted>2024-01-04T08:01:48Z</cp:lastPrinted>
  <dcterms:created xsi:type="dcterms:W3CDTF">2006-08-16T00:00:00Z</dcterms:created>
  <dcterms:modified xsi:type="dcterms:W3CDTF">2024-01-04T09:15:30Z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